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6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77" r:id="rId22"/>
    <p:sldId id="283" r:id="rId23"/>
    <p:sldId id="278" r:id="rId24"/>
    <p:sldId id="282" r:id="rId25"/>
    <p:sldId id="279" r:id="rId26"/>
    <p:sldId id="284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u" initials="R" lastIdx="1" clrIdx="0">
    <p:extLst>
      <p:ext uri="{19B8F6BF-5375-455C-9EA6-DF929625EA0E}">
        <p15:presenceInfo xmlns:p15="http://schemas.microsoft.com/office/powerpoint/2012/main" userId="Ren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BC1D8-6470-41E9-B4CC-2540D79D9EC8}" type="datetimeFigureOut">
              <a:rPr lang="en-GB" smtClean="0"/>
              <a:t>04/12/2024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B54F0-16A8-4280-AC88-1CBA44C48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7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B54F0-16A8-4280-AC88-1CBA44C48C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4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B54F0-16A8-4280-AC88-1CBA44C48C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07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1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3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4602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06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8821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6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9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1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3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7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3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6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8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8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8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5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3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527" y="412123"/>
            <a:ext cx="7920506" cy="1738649"/>
          </a:xfrm>
        </p:spPr>
        <p:txBody>
          <a:bodyPr>
            <a:normAutofit fontScale="90000"/>
          </a:bodyPr>
          <a:lstStyle/>
          <a:p>
            <a:b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b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GB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4129" y="4235787"/>
            <a:ext cx="2977613" cy="159303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b="1" dirty="0">
                <a:latin typeface="Baskerville Old Face" panose="02020602080505020303" pitchFamily="18" charset="0"/>
              </a:rPr>
              <a:t>MY TEAM MEMBERS</a:t>
            </a:r>
          </a:p>
          <a:p>
            <a:pPr algn="l"/>
            <a:r>
              <a:rPr lang="en-IN" b="1" dirty="0">
                <a:latin typeface="Baskerville Old Face" panose="02020602080505020303" pitchFamily="18" charset="0"/>
              </a:rPr>
              <a:t>MOHAMED ARIFF</a:t>
            </a:r>
          </a:p>
          <a:p>
            <a:pPr algn="l"/>
            <a:r>
              <a:rPr lang="en-IN" b="1" dirty="0">
                <a:latin typeface="Baskerville Old Face" panose="02020602080505020303" pitchFamily="18" charset="0"/>
              </a:rPr>
              <a:t>MOHAMED KYUF</a:t>
            </a:r>
          </a:p>
          <a:p>
            <a:pPr algn="l"/>
            <a:r>
              <a:rPr lang="en-IN" b="1" dirty="0">
                <a:latin typeface="Baskerville Old Face" panose="02020602080505020303" pitchFamily="18" charset="0"/>
              </a:rPr>
              <a:t>MOHAMED RAFI</a:t>
            </a:r>
          </a:p>
          <a:p>
            <a:pPr algn="l"/>
            <a:r>
              <a:rPr lang="en-IN" b="1" dirty="0">
                <a:latin typeface="Baskerville Old Face" panose="02020602080505020303" pitchFamily="18" charset="0"/>
              </a:rPr>
              <a:t>MOHEMMED SAJID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1947" y="3071756"/>
            <a:ext cx="435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  <a:cs typeface="Andalus" panose="02020603050405020304" pitchFamily="18" charset="-78"/>
              </a:rPr>
              <a:t>   </a:t>
            </a:r>
          </a:p>
          <a:p>
            <a:r>
              <a:rPr lang="en-IN" sz="2800" b="1" dirty="0">
                <a:latin typeface="Baskerville Old Face" panose="02020602080505020303" pitchFamily="18" charset="0"/>
                <a:cs typeface="Andalus" panose="02020603050405020304" pitchFamily="18" charset="-78"/>
              </a:rPr>
              <a:t>AIML</a:t>
            </a:r>
            <a:endParaRPr lang="en-GB" sz="2800" b="1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566" y="1520244"/>
            <a:ext cx="110447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Arial Black" panose="020B0A04020102020204" pitchFamily="34" charset="0"/>
                <a:cs typeface="Andalus" panose="02020603050405020304" pitchFamily="18" charset="-78"/>
              </a:rPr>
              <a:t>DESIGN THINKING AND INNOVATION</a:t>
            </a:r>
            <a:endParaRPr lang="en-GB" sz="4400" b="1" dirty="0">
              <a:latin typeface="Arial Black" panose="020B0A04020102020204" pitchFamily="34" charset="0"/>
              <a:cs typeface="Andalus" panose="02020603050405020304" pitchFamily="18" charset="-78"/>
            </a:endParaRPr>
          </a:p>
        </p:txBody>
      </p:sp>
      <p:sp>
        <p:nvSpPr>
          <p:cNvPr id="10" name="Freeform 6"/>
          <p:cNvSpPr/>
          <p:nvPr/>
        </p:nvSpPr>
        <p:spPr>
          <a:xfrm>
            <a:off x="0" y="0"/>
            <a:ext cx="4443211" cy="1018272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8"/>
          <p:cNvSpPr/>
          <p:nvPr/>
        </p:nvSpPr>
        <p:spPr>
          <a:xfrm>
            <a:off x="10808615" y="18662"/>
            <a:ext cx="1383385" cy="1362735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AutoShape 2" descr="Logo with a Half of Light Bulb an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use the 5W1H rule?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4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0015" y="1732295"/>
            <a:ext cx="55119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dirty="0">
              <a:latin typeface="Baskerville Old Face" panose="02020602080505020303" pitchFamily="18" charset="0"/>
            </a:endParaRPr>
          </a:p>
          <a:p>
            <a:pPr algn="ctr"/>
            <a:r>
              <a:rPr lang="en-IN" sz="4400" dirty="0">
                <a:latin typeface="Baskerville Old Face" panose="02020602080505020303" pitchFamily="18" charset="0"/>
              </a:rPr>
              <a:t>5W+1H + MATRIX </a:t>
            </a:r>
          </a:p>
          <a:p>
            <a:pPr algn="ctr"/>
            <a:r>
              <a:rPr lang="en-IN" sz="4400" dirty="0">
                <a:latin typeface="Baskerville Old Face" panose="02020602080505020303" pitchFamily="18" charset="0"/>
              </a:rPr>
              <a:t>TABLE</a:t>
            </a:r>
            <a:endParaRPr lang="en-GB" sz="4400" dirty="0">
              <a:latin typeface="Baskerville Old Face" panose="02020602080505020303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" y="2"/>
            <a:ext cx="4005329" cy="862884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8"/>
          <p:cNvSpPr/>
          <p:nvPr/>
        </p:nvSpPr>
        <p:spPr>
          <a:xfrm>
            <a:off x="11032901" y="-5438"/>
            <a:ext cx="1159099" cy="971354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7074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Idea Background Images - Free Download on Freepik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0"/>
            <a:ext cx="12192000" cy="68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89967"/>
              </p:ext>
            </p:extLst>
          </p:nvPr>
        </p:nvGraphicFramePr>
        <p:xfrm>
          <a:off x="154544" y="1014137"/>
          <a:ext cx="1186144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5465">
                <a:tc>
                  <a:txBody>
                    <a:bodyPr/>
                    <a:lstStyle/>
                    <a:p>
                      <a:r>
                        <a:rPr lang="en-IN" dirty="0"/>
                        <a:t>         </a:t>
                      </a:r>
                    </a:p>
                    <a:p>
                      <a:endParaRPr lang="en-IN" dirty="0"/>
                    </a:p>
                    <a:p>
                      <a:r>
                        <a:rPr lang="en-IN" baseline="0" dirty="0">
                          <a:latin typeface="Baskerville Old Face" panose="02020602080505020303" pitchFamily="18" charset="0"/>
                        </a:rPr>
                        <a:t>         </a:t>
                      </a:r>
                      <a:endParaRPr lang="en-GB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Municipal governments, private waste management companies, businesses.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Individuals, artists, designers, businesses, and organizations interested in sustainability.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Governments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businesses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non-profit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organizations,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and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individuals all play critical roles.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Manufacturers, designers, and companies are responsible for producing materials and products.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reeform 2"/>
          <p:cNvSpPr/>
          <p:nvPr/>
        </p:nvSpPr>
        <p:spPr>
          <a:xfrm>
            <a:off x="0" y="-23928"/>
            <a:ext cx="4018207" cy="965914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8"/>
          <p:cNvSpPr/>
          <p:nvPr/>
        </p:nvSpPr>
        <p:spPr>
          <a:xfrm>
            <a:off x="10734261" y="-5438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03633"/>
              </p:ext>
            </p:extLst>
          </p:nvPr>
        </p:nvGraphicFramePr>
        <p:xfrm>
          <a:off x="154544" y="2733822"/>
          <a:ext cx="1186144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7057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</a:t>
                      </a:r>
                      <a:endParaRPr lang="en-GB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Recyclable materials go to recycling facilities where they are sorted, cleaned, and processed.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At home, in workshops, at community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centers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, or by specialized businesses and artisans.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Globally, across all sectors—energy, agriculture, manufacturing, transportation, and beyond.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Products are used globally and can end up in landfills, recycling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centers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, or second-hand markets after use.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016443"/>
              </p:ext>
            </p:extLst>
          </p:nvPr>
        </p:nvGraphicFramePr>
        <p:xfrm>
          <a:off x="154544" y="4471182"/>
          <a:ext cx="1186144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5107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r>
                        <a:rPr lang="en-IN" baseline="0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  </a:t>
                      </a:r>
                      <a:endParaRPr lang="en-GB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Collection schedules vary by location; usually, recycling and waste are collected weekly or biweekly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When an item is no longer needed for its original purpose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When seeking creative and sustainable solutions for reducing waste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When should actions be taken to mitigate environmental impacts?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Continuously, with both immediate and long-term strategies.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This can vary widely, from single-use items disposed of immediately, to durable goods that last years or decades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" y="1079286"/>
            <a:ext cx="1971950" cy="1247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4" y="3000777"/>
            <a:ext cx="2144331" cy="113750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575776" y="994384"/>
            <a:ext cx="38645" cy="586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932610" y="994384"/>
            <a:ext cx="2" cy="586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15203" y="941986"/>
            <a:ext cx="12876" cy="5916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84913" y="994384"/>
            <a:ext cx="12882" cy="5863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0" y="941986"/>
            <a:ext cx="12192000" cy="36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42" y="5184093"/>
            <a:ext cx="2318207" cy="122690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0" y="2751497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0" y="447118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07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Idea Background Images - Free Download on Freepik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0"/>
            <a:ext cx="12192000" cy="684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0" y="0"/>
            <a:ext cx="4135902" cy="994384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8"/>
          <p:cNvSpPr/>
          <p:nvPr/>
        </p:nvSpPr>
        <p:spPr>
          <a:xfrm>
            <a:off x="10934163" y="0"/>
            <a:ext cx="1257837" cy="1111350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67965"/>
              </p:ext>
            </p:extLst>
          </p:nvPr>
        </p:nvGraphicFramePr>
        <p:xfrm>
          <a:off x="548638" y="1346076"/>
          <a:ext cx="11366695" cy="2325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559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endParaRPr lang="en-IN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r>
                        <a:rPr lang="en-IN" baseline="0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    </a:t>
                      </a:r>
                      <a:endParaRPr lang="en-GB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Reduces pollution, conserves resources, and minimizes the amount of waste sent to landfills.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They help reduce waste, conserve resources, and minimize the environmental impact of production and consumption.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To protect the health of the environment, which is crucial for human survival, economic stability.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To reduce environmental impact, ensure ethical production, and promote long-term resource conservation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95934"/>
              </p:ext>
            </p:extLst>
          </p:nvPr>
        </p:nvGraphicFramePr>
        <p:xfrm>
          <a:off x="548638" y="3671668"/>
          <a:ext cx="1136669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3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3034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   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</a:t>
                      </a:r>
                    </a:p>
                    <a:p>
                      <a:r>
                        <a:rPr lang="en-IN" baseline="0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   </a:t>
                      </a:r>
                    </a:p>
                    <a:p>
                      <a:r>
                        <a:rPr lang="en-IN" baseline="0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          </a:t>
                      </a:r>
                      <a:endParaRPr lang="en-GB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Through education, accessible recycling programs, proper sorting, and government policies that encourage or mandate recycling.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Promote these practices through workshops, social media, or community events to inspire others to participate.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By reducing emissions, protecting natural habitats, reducing consumption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By considering the product's lifecycle, checking for certifications, and opting for eco-friendly, ethical, or locally-made options.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2" y="1956927"/>
            <a:ext cx="2130168" cy="1143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8639" y="4250029"/>
            <a:ext cx="2130168" cy="137804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842467" y="1346075"/>
            <a:ext cx="3765" cy="4929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38670" y="1346075"/>
            <a:ext cx="12879" cy="4929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322828" y="1346075"/>
            <a:ext cx="18130" cy="4903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612640" y="1363497"/>
            <a:ext cx="31012" cy="4911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638" y="1328656"/>
            <a:ext cx="11366695" cy="17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638" y="3671668"/>
            <a:ext cx="113666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48638" y="6258118"/>
            <a:ext cx="11366695" cy="17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0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Social user network people network illustration Dots  connected lines create network with world map background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24646" y="2751456"/>
            <a:ext cx="87427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Baskerville Old Face" panose="02020602080505020303" pitchFamily="18" charset="0"/>
                <a:ea typeface="Railey"/>
                <a:cs typeface="Railey"/>
                <a:sym typeface="Railey"/>
              </a:rPr>
              <a:t>User-Participant Mapping</a:t>
            </a:r>
          </a:p>
        </p:txBody>
      </p:sp>
      <p:sp>
        <p:nvSpPr>
          <p:cNvPr id="7" name="Freeform 6"/>
          <p:cNvSpPr/>
          <p:nvPr/>
        </p:nvSpPr>
        <p:spPr>
          <a:xfrm>
            <a:off x="1" y="2"/>
            <a:ext cx="4001036" cy="965914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18253" y="-5439"/>
            <a:ext cx="1373747" cy="971355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429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Technology Background White Images - Free Download on Freepik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Flowchart: Connector 3"/>
          <p:cNvSpPr/>
          <p:nvPr/>
        </p:nvSpPr>
        <p:spPr>
          <a:xfrm>
            <a:off x="4818205" y="2191933"/>
            <a:ext cx="2524259" cy="2458671"/>
          </a:xfrm>
          <a:prstGeom prst="flowChartConnector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/>
          <p:cNvSpPr/>
          <p:nvPr/>
        </p:nvSpPr>
        <p:spPr>
          <a:xfrm>
            <a:off x="4090548" y="1482166"/>
            <a:ext cx="3979572" cy="3878203"/>
          </a:xfrm>
          <a:prstGeom prst="flowChartConnector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Connector 6"/>
          <p:cNvSpPr/>
          <p:nvPr/>
        </p:nvSpPr>
        <p:spPr>
          <a:xfrm>
            <a:off x="3255885" y="824248"/>
            <a:ext cx="5628068" cy="5235623"/>
          </a:xfrm>
          <a:prstGeom prst="flowChartConnector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Connector 7"/>
          <p:cNvSpPr/>
          <p:nvPr/>
        </p:nvSpPr>
        <p:spPr>
          <a:xfrm>
            <a:off x="2545083" y="184284"/>
            <a:ext cx="7070502" cy="6568224"/>
          </a:xfrm>
          <a:prstGeom prst="flowChartConnector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185527" y="2406567"/>
            <a:ext cx="21569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rush Script MT" panose="03060802040406070304" pitchFamily="66" charset="0"/>
              </a:rPr>
              <a:t>Recycling used Old Things</a:t>
            </a:r>
            <a:endParaRPr lang="en-GB" sz="4400" dirty="0">
              <a:latin typeface="Brush Script MT" panose="03060802040406070304" pitchFamily="66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22" y="3850448"/>
            <a:ext cx="1600312" cy="16003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79" y="4353059"/>
            <a:ext cx="1600312" cy="17414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55" y="5083806"/>
            <a:ext cx="1600312" cy="1600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08" y="5503213"/>
            <a:ext cx="1691918" cy="17031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09446" y="4467324"/>
            <a:ext cx="140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Primary Level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6862" y="4920143"/>
            <a:ext cx="121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Secondary Level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2971" y="5696425"/>
            <a:ext cx="1665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Tertiary Level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7399" y="6056011"/>
            <a:ext cx="111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Quaternary Level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37077" y="3226201"/>
            <a:ext cx="848449" cy="8717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429481" y="3266922"/>
            <a:ext cx="84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Eco friendly act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1316" y="2023788"/>
            <a:ext cx="94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Reduce Waste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394" y="2318507"/>
            <a:ext cx="100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Furniture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5623" y="4278701"/>
            <a:ext cx="141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Recycling Metal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8747" y="2102391"/>
            <a:ext cx="132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Public Education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45645" y="1682599"/>
            <a:ext cx="143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Reduce raw Material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80318" y="2800809"/>
            <a:ext cx="134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latin typeface="Baskerville Old Face" panose="02020602080505020303" pitchFamily="18" charset="0"/>
              </a:rPr>
              <a:t>Producting</a:t>
            </a:r>
            <a:r>
              <a:rPr lang="en-IN" sz="1600" dirty="0">
                <a:latin typeface="Baskerville Old Face" panose="02020602080505020303" pitchFamily="18" charset="0"/>
              </a:rPr>
              <a:t> Level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72831" y="4119728"/>
            <a:ext cx="1128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New technology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04288" y="857919"/>
            <a:ext cx="1070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Conduct Studies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0197" y="972329"/>
            <a:ext cx="1071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Electronic recycling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08137" y="2729428"/>
            <a:ext cx="115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latin typeface="Baskerville Old Face" panose="02020602080505020303" pitchFamily="18" charset="0"/>
              </a:rPr>
              <a:t>Harzardous</a:t>
            </a:r>
            <a:r>
              <a:rPr lang="en-IN" sz="1600" dirty="0">
                <a:latin typeface="Baskerville Old Face" panose="02020602080505020303" pitchFamily="18" charset="0"/>
              </a:rPr>
              <a:t> waste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19753" y="3911085"/>
            <a:ext cx="142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Technology Product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33" name="Snip Diagonal Corner Rectangle 32"/>
          <p:cNvSpPr/>
          <p:nvPr/>
        </p:nvSpPr>
        <p:spPr>
          <a:xfrm>
            <a:off x="6754645" y="3649041"/>
            <a:ext cx="1068946" cy="536245"/>
          </a:xfrm>
          <a:prstGeom prst="snip2Diag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6887725" y="3630048"/>
            <a:ext cx="124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Home Decor</a:t>
            </a:r>
            <a:endParaRPr lang="en-GB" sz="1600" dirty="0">
              <a:latin typeface="Baskerville Old Face" panose="02020602080505020303" pitchFamily="18" charset="0"/>
            </a:endParaRPr>
          </a:p>
          <a:p>
            <a:endParaRPr lang="en-GB" sz="1600" dirty="0"/>
          </a:p>
        </p:txBody>
      </p:sp>
      <p:sp>
        <p:nvSpPr>
          <p:cNvPr id="35" name="Explosion 2 34"/>
          <p:cNvSpPr/>
          <p:nvPr/>
        </p:nvSpPr>
        <p:spPr>
          <a:xfrm>
            <a:off x="4940262" y="1121488"/>
            <a:ext cx="1441310" cy="751977"/>
          </a:xfrm>
          <a:prstGeom prst="irregularSeal2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5140139" y="1253754"/>
            <a:ext cx="144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skerville Old Face" panose="02020602080505020303" pitchFamily="18" charset="0"/>
              </a:rPr>
              <a:t>Construction Project</a:t>
            </a:r>
            <a:endParaRPr lang="en-GB" sz="1400" dirty="0">
              <a:latin typeface="Baskerville Old Face" panose="02020602080505020303" pitchFamily="18" charset="0"/>
            </a:endParaRPr>
          </a:p>
        </p:txBody>
      </p:sp>
      <p:sp>
        <p:nvSpPr>
          <p:cNvPr id="38" name="Flowchart: Stored Data 37"/>
          <p:cNvSpPr/>
          <p:nvPr/>
        </p:nvSpPr>
        <p:spPr>
          <a:xfrm>
            <a:off x="2367986" y="5011485"/>
            <a:ext cx="1256740" cy="612619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405210" y="5031748"/>
            <a:ext cx="130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Global Co-Operation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40" name="Pentagon 39"/>
          <p:cNvSpPr/>
          <p:nvPr/>
        </p:nvSpPr>
        <p:spPr>
          <a:xfrm>
            <a:off x="8087849" y="2176662"/>
            <a:ext cx="1262130" cy="50389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8163658" y="2141350"/>
            <a:ext cx="170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Co-operate reputation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42" name="Flowchart: Alternate Process 41"/>
          <p:cNvSpPr/>
          <p:nvPr/>
        </p:nvSpPr>
        <p:spPr>
          <a:xfrm>
            <a:off x="6531391" y="3222098"/>
            <a:ext cx="45719" cy="4571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2122367" y="1873465"/>
            <a:ext cx="1414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Instrument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pic>
        <p:nvPicPr>
          <p:cNvPr id="1026" name="Picture 2" descr="Reduce - Sustainable Saratog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1" y="1964339"/>
            <a:ext cx="475109" cy="4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newable Carbon Initiative: Market leaders want to take climate protection  seriously - News and insights for the European coatings indust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04" y="2957187"/>
            <a:ext cx="538489" cy="35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532" y="4965127"/>
            <a:ext cx="538967" cy="395242"/>
          </a:xfrm>
          <a:prstGeom prst="rect">
            <a:avLst/>
          </a:prstGeom>
        </p:spPr>
      </p:pic>
      <p:sp>
        <p:nvSpPr>
          <p:cNvPr id="46" name="Horizontal Scroll 45"/>
          <p:cNvSpPr/>
          <p:nvPr/>
        </p:nvSpPr>
        <p:spPr>
          <a:xfrm>
            <a:off x="3999818" y="107820"/>
            <a:ext cx="1409628" cy="681814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4026561" y="155400"/>
            <a:ext cx="1474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Focus on Policy change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29375" y="924472"/>
            <a:ext cx="133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skerville Old Face" panose="02020602080505020303" pitchFamily="18" charset="0"/>
              </a:rPr>
              <a:t>Enhance Recycling</a:t>
            </a:r>
            <a:endParaRPr lang="en-GB" sz="1600" dirty="0">
              <a:latin typeface="Baskerville Old Face" panose="02020602080505020303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20085" y="3266922"/>
            <a:ext cx="145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Support </a:t>
            </a:r>
            <a:r>
              <a:rPr lang="en-IN" dirty="0" err="1"/>
              <a:t>Bussiness</a:t>
            </a:r>
            <a:endParaRPr lang="en-GB" dirty="0"/>
          </a:p>
        </p:txBody>
      </p:sp>
      <p:pic>
        <p:nvPicPr>
          <p:cNvPr id="1034" name="Picture 10" descr="Business tools, financial support icon. Fully editable vector illustration  for commercial use, printed files and presentations, Promotional Materials  Stock Vector Image &amp; Art - Alamy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9"/>
          <a:stretch/>
        </p:blipFill>
        <p:spPr bwMode="auto">
          <a:xfrm>
            <a:off x="9729747" y="3953452"/>
            <a:ext cx="721016" cy="73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383" y="3286856"/>
            <a:ext cx="608096" cy="56663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0241" y="117987"/>
            <a:ext cx="506383" cy="669936"/>
          </a:xfrm>
          <a:prstGeom prst="rect">
            <a:avLst/>
          </a:prstGeom>
        </p:spPr>
      </p:pic>
      <p:cxnSp>
        <p:nvCxnSpPr>
          <p:cNvPr id="53" name="Curved Connector 52"/>
          <p:cNvCxnSpPr/>
          <p:nvPr/>
        </p:nvCxnSpPr>
        <p:spPr>
          <a:xfrm rot="10800000">
            <a:off x="6161890" y="1656084"/>
            <a:ext cx="899155" cy="791199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/>
          <p:nvPr/>
        </p:nvCxnSpPr>
        <p:spPr>
          <a:xfrm flipV="1">
            <a:off x="6161890" y="1040882"/>
            <a:ext cx="720973" cy="223835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flipV="1">
            <a:off x="7509109" y="1121488"/>
            <a:ext cx="788828" cy="27676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urved Connector 1024"/>
          <p:cNvCxnSpPr/>
          <p:nvPr/>
        </p:nvCxnSpPr>
        <p:spPr>
          <a:xfrm rot="10800000" flipV="1">
            <a:off x="3945837" y="2470347"/>
            <a:ext cx="1393831" cy="55863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urved Connector 1036"/>
          <p:cNvCxnSpPr/>
          <p:nvPr/>
        </p:nvCxnSpPr>
        <p:spPr>
          <a:xfrm rot="16200000" flipV="1">
            <a:off x="2707950" y="2376850"/>
            <a:ext cx="549463" cy="149087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urved Connector 1040"/>
          <p:cNvCxnSpPr/>
          <p:nvPr/>
        </p:nvCxnSpPr>
        <p:spPr>
          <a:xfrm rot="5400000">
            <a:off x="4755412" y="4212508"/>
            <a:ext cx="309582" cy="80404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Curved Connector 1042"/>
          <p:cNvCxnSpPr>
            <a:stCxn id="21" idx="1"/>
          </p:cNvCxnSpPr>
          <p:nvPr/>
        </p:nvCxnSpPr>
        <p:spPr>
          <a:xfrm rot="10800000">
            <a:off x="3906911" y="4181993"/>
            <a:ext cx="178712" cy="389097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Curved Connector 1044"/>
          <p:cNvCxnSpPr/>
          <p:nvPr/>
        </p:nvCxnSpPr>
        <p:spPr>
          <a:xfrm rot="5400000">
            <a:off x="2864069" y="4615648"/>
            <a:ext cx="557630" cy="141332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1726" y="3184876"/>
            <a:ext cx="526602" cy="517745"/>
          </a:xfrm>
          <a:prstGeom prst="rect">
            <a:avLst/>
          </a:prstGeom>
        </p:spPr>
      </p:pic>
      <p:sp>
        <p:nvSpPr>
          <p:cNvPr id="90" name="Freeform 8"/>
          <p:cNvSpPr/>
          <p:nvPr/>
        </p:nvSpPr>
        <p:spPr>
          <a:xfrm>
            <a:off x="10972799" y="-5439"/>
            <a:ext cx="1219201" cy="948205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1" name="Freeform 90"/>
          <p:cNvSpPr/>
          <p:nvPr/>
        </p:nvSpPr>
        <p:spPr>
          <a:xfrm>
            <a:off x="1" y="1"/>
            <a:ext cx="3192677" cy="942765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5472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3064" y="2126663"/>
            <a:ext cx="82858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400" dirty="0">
              <a:latin typeface="Baskerville Old Face" panose="02020602080505020303" pitchFamily="18" charset="0"/>
            </a:endParaRPr>
          </a:p>
          <a:p>
            <a:pPr algn="ctr"/>
            <a:r>
              <a:rPr lang="en-IN" sz="4400" dirty="0">
                <a:latin typeface="Baskerville Old Face" panose="02020602080505020303" pitchFamily="18" charset="0"/>
              </a:rPr>
              <a:t>CONTEXTUAL INQUIRY</a:t>
            </a:r>
            <a:endParaRPr lang="en-GB" sz="4400" dirty="0">
              <a:latin typeface="Baskerville Old Face" panose="02020602080505020303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61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190" y="368669"/>
            <a:ext cx="588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askerville Old Face" panose="02020602080505020303" pitchFamily="18" charset="0"/>
              </a:rPr>
              <a:t>DEMOGRAPHICS</a:t>
            </a:r>
            <a:endParaRPr lang="en-GB" sz="3200" dirty="0">
              <a:latin typeface="Baskerville Old Face" panose="020206020805050203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8"/>
          <a:stretch/>
        </p:blipFill>
        <p:spPr>
          <a:xfrm>
            <a:off x="1310516" y="999822"/>
            <a:ext cx="7609861" cy="5191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2842" y="2869398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06" y="4850473"/>
            <a:ext cx="638175" cy="160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81574" y="5145205"/>
            <a:ext cx="162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81574" y="5514537"/>
            <a:ext cx="108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Female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190694" y="5936527"/>
            <a:ext cx="106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Children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38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9149" y="281846"/>
            <a:ext cx="7216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askerville Old Face" panose="02020602080505020303" pitchFamily="18" charset="0"/>
              </a:rPr>
              <a:t>AGE RANGE OF USERS </a:t>
            </a:r>
            <a:endParaRPr lang="en-GB" sz="4400" dirty="0">
              <a:latin typeface="Baskerville Old Face" panose="020206020805050203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44726" y="2243247"/>
            <a:ext cx="0" cy="3693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44726" y="5936566"/>
            <a:ext cx="6443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1335" y="6133514"/>
            <a:ext cx="631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1               2                  3                4                  5  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039816" y="2243247"/>
            <a:ext cx="6189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120</a:t>
            </a:r>
          </a:p>
          <a:p>
            <a:endParaRPr lang="en-IN" dirty="0"/>
          </a:p>
          <a:p>
            <a:r>
              <a:rPr lang="en-IN" dirty="0"/>
              <a:t>100</a:t>
            </a:r>
          </a:p>
          <a:p>
            <a:endParaRPr lang="en-IN" dirty="0"/>
          </a:p>
          <a:p>
            <a:r>
              <a:rPr lang="en-IN" dirty="0"/>
              <a:t>80</a:t>
            </a:r>
          </a:p>
          <a:p>
            <a:endParaRPr lang="en-IN" dirty="0"/>
          </a:p>
          <a:p>
            <a:r>
              <a:rPr lang="en-IN" dirty="0"/>
              <a:t>60</a:t>
            </a:r>
          </a:p>
          <a:p>
            <a:endParaRPr lang="en-IN" dirty="0"/>
          </a:p>
          <a:p>
            <a:r>
              <a:rPr lang="en-IN" dirty="0"/>
              <a:t>40</a:t>
            </a:r>
          </a:p>
          <a:p>
            <a:endParaRPr lang="en-IN" dirty="0"/>
          </a:p>
          <a:p>
            <a:r>
              <a:rPr lang="en-IN" dirty="0"/>
              <a:t>20</a:t>
            </a:r>
          </a:p>
          <a:p>
            <a:endParaRPr lang="en-IN" dirty="0"/>
          </a:p>
          <a:p>
            <a:r>
              <a:rPr lang="en-IN" dirty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 rot="5400000">
            <a:off x="2349304" y="5022166"/>
            <a:ext cx="1336431" cy="492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3186331" y="4747846"/>
            <a:ext cx="1885070" cy="492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 rot="5400000">
            <a:off x="4944784" y="5240215"/>
            <a:ext cx="900332" cy="492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5141723" y="4171072"/>
            <a:ext cx="3038619" cy="492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6661029" y="4466492"/>
            <a:ext cx="2447777" cy="492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reeform 17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1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85734" y="42881"/>
            <a:ext cx="6907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askerville Old Face" panose="02020602080505020303" pitchFamily="18" charset="0"/>
              </a:rPr>
              <a:t>CONCEPTUAL MODEL</a:t>
            </a:r>
            <a:endParaRPr lang="en-GB" sz="4400" dirty="0">
              <a:latin typeface="Baskerville Old Face" panose="02020602080505020303" pitchFamily="18" charset="0"/>
            </a:endParaRPr>
          </a:p>
        </p:txBody>
      </p:sp>
      <p:sp>
        <p:nvSpPr>
          <p:cNvPr id="3" name="Flowchart: Predefined Process 2"/>
          <p:cNvSpPr/>
          <p:nvPr/>
        </p:nvSpPr>
        <p:spPr>
          <a:xfrm>
            <a:off x="2912009" y="2515774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Predefined Process 3"/>
          <p:cNvSpPr/>
          <p:nvPr/>
        </p:nvSpPr>
        <p:spPr>
          <a:xfrm>
            <a:off x="2912010" y="3611881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Predefined Process 4"/>
          <p:cNvSpPr/>
          <p:nvPr/>
        </p:nvSpPr>
        <p:spPr>
          <a:xfrm>
            <a:off x="2912008" y="4622996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</a:t>
            </a:r>
            <a:endParaRPr lang="en-GB" dirty="0"/>
          </a:p>
        </p:txBody>
      </p:sp>
      <p:sp>
        <p:nvSpPr>
          <p:cNvPr id="6" name="Flowchart: Predefined Process 5"/>
          <p:cNvSpPr/>
          <p:nvPr/>
        </p:nvSpPr>
        <p:spPr>
          <a:xfrm>
            <a:off x="2912012" y="5634111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Predefined Process 6"/>
          <p:cNvSpPr/>
          <p:nvPr/>
        </p:nvSpPr>
        <p:spPr>
          <a:xfrm>
            <a:off x="2912008" y="1386077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247250" y="1499205"/>
            <a:ext cx="334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Collection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0215" y="2615447"/>
            <a:ext cx="3798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Transportation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7250" y="3717799"/>
            <a:ext cx="20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Sorting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7250" y="4739464"/>
            <a:ext cx="289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Processing</a:t>
            </a:r>
            <a:r>
              <a:rPr lang="en-IN" dirty="0"/>
              <a:t> 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106573" y="5773004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Manufacturing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6" name="Freeform 6"/>
          <p:cNvSpPr/>
          <p:nvPr/>
        </p:nvSpPr>
        <p:spPr>
          <a:xfrm>
            <a:off x="-1" y="0"/>
            <a:ext cx="3544445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94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lowchart: Predefined Process 1"/>
          <p:cNvSpPr/>
          <p:nvPr/>
        </p:nvSpPr>
        <p:spPr>
          <a:xfrm>
            <a:off x="2912010" y="1108876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Predefined Process 2"/>
          <p:cNvSpPr/>
          <p:nvPr/>
        </p:nvSpPr>
        <p:spPr>
          <a:xfrm>
            <a:off x="2912010" y="2133272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  <a:endParaRPr lang="en-GB" dirty="0"/>
          </a:p>
        </p:txBody>
      </p:sp>
      <p:sp>
        <p:nvSpPr>
          <p:cNvPr id="4" name="Flowchart: Predefined Process 3"/>
          <p:cNvSpPr/>
          <p:nvPr/>
        </p:nvSpPr>
        <p:spPr>
          <a:xfrm>
            <a:off x="2912010" y="3163048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Predefined Process 4"/>
          <p:cNvSpPr/>
          <p:nvPr/>
        </p:nvSpPr>
        <p:spPr>
          <a:xfrm>
            <a:off x="2912010" y="4191793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Predefined Process 5"/>
          <p:cNvSpPr/>
          <p:nvPr/>
        </p:nvSpPr>
        <p:spPr>
          <a:xfrm>
            <a:off x="2912010" y="5277730"/>
            <a:ext cx="6316393" cy="633046"/>
          </a:xfrm>
          <a:prstGeom prst="flowChartPredefined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176911" y="119999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Distribution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2505" y="2237064"/>
            <a:ext cx="3742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Consumption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9286" y="3254163"/>
            <a:ext cx="302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Education and advocacy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4557931" y="4308261"/>
            <a:ext cx="395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Monitoring and Improvement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6996" y="5394198"/>
            <a:ext cx="309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Baskerville Old Face" panose="02020602080505020303" pitchFamily="18" charset="0"/>
              </a:rPr>
              <a:t>Final output</a:t>
            </a:r>
            <a:endParaRPr lang="en-GB" sz="2000" dirty="0">
              <a:latin typeface="Baskerville Old Face" panose="02020602080505020303" pitchFamily="18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3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12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cycling: The Good and Bad behind Recycling - Mobile Skips®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45" y="756133"/>
            <a:ext cx="8683626" cy="585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848" y="2607257"/>
            <a:ext cx="9535054" cy="132080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RECYCLING USED OLD THINGS</a:t>
            </a:r>
            <a:endParaRPr lang="en-GB" sz="4400" dirty="0">
              <a:solidFill>
                <a:schemeClr val="tx1"/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0" y="0"/>
            <a:ext cx="4108360" cy="1056907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8"/>
          <p:cNvSpPr/>
          <p:nvPr/>
        </p:nvSpPr>
        <p:spPr>
          <a:xfrm>
            <a:off x="10766738" y="0"/>
            <a:ext cx="1425262" cy="124925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1881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3064" y="2485781"/>
            <a:ext cx="82858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Baskerville Old Face" panose="02020602080505020303" pitchFamily="18" charset="0"/>
              </a:rPr>
              <a:t> </a:t>
            </a:r>
            <a:r>
              <a:rPr lang="en-US" sz="4400" b="1" i="1" dirty="0"/>
              <a:t>QUESTIONNAIRES AND CUE CARDS</a:t>
            </a:r>
            <a:endParaRPr lang="en-IN" sz="4400" b="1" i="1" dirty="0"/>
          </a:p>
        </p:txBody>
      </p:sp>
      <p:sp>
        <p:nvSpPr>
          <p:cNvPr id="10" name="Freeform 9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95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5337" y="2841672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ED614-4E14-CCA5-9509-5C90D78373B9}"/>
              </a:ext>
            </a:extLst>
          </p:cNvPr>
          <p:cNvSpPr txBox="1"/>
          <p:nvPr/>
        </p:nvSpPr>
        <p:spPr>
          <a:xfrm>
            <a:off x="3516085" y="768989"/>
            <a:ext cx="515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QUESTIONNAIRES AND CUE CARDS</a:t>
            </a:r>
            <a:endParaRPr lang="en-IN" sz="24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79D72-0AB0-DC60-8B3D-348740B239CF}"/>
              </a:ext>
            </a:extLst>
          </p:cNvPr>
          <p:cNvSpPr txBox="1"/>
          <p:nvPr/>
        </p:nvSpPr>
        <p:spPr>
          <a:xfrm>
            <a:off x="783771" y="1298230"/>
            <a:ext cx="673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QUESTIONNAIRE FOR RECYCLING USED OLD THINGS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B92595-8CC6-5CE1-A8E3-E4554E647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73549"/>
              </p:ext>
            </p:extLst>
          </p:nvPr>
        </p:nvGraphicFramePr>
        <p:xfrm>
          <a:off x="699579" y="1892105"/>
          <a:ext cx="888296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615">
                  <a:extLst>
                    <a:ext uri="{9D8B030D-6E8A-4147-A177-3AD203B41FA5}">
                      <a16:colId xmlns:a16="http://schemas.microsoft.com/office/drawing/2014/main" val="204204654"/>
                    </a:ext>
                  </a:extLst>
                </a:gridCol>
                <a:gridCol w="1412202">
                  <a:extLst>
                    <a:ext uri="{9D8B030D-6E8A-4147-A177-3AD203B41FA5}">
                      <a16:colId xmlns:a16="http://schemas.microsoft.com/office/drawing/2014/main" val="1623160939"/>
                    </a:ext>
                  </a:extLst>
                </a:gridCol>
                <a:gridCol w="1141081">
                  <a:extLst>
                    <a:ext uri="{9D8B030D-6E8A-4147-A177-3AD203B41FA5}">
                      <a16:colId xmlns:a16="http://schemas.microsoft.com/office/drawing/2014/main" val="576549017"/>
                    </a:ext>
                  </a:extLst>
                </a:gridCol>
                <a:gridCol w="1532688">
                  <a:extLst>
                    <a:ext uri="{9D8B030D-6E8A-4147-A177-3AD203B41FA5}">
                      <a16:colId xmlns:a16="http://schemas.microsoft.com/office/drawing/2014/main" val="3439273132"/>
                    </a:ext>
                  </a:extLst>
                </a:gridCol>
                <a:gridCol w="1532688">
                  <a:extLst>
                    <a:ext uri="{9D8B030D-6E8A-4147-A177-3AD203B41FA5}">
                      <a16:colId xmlns:a16="http://schemas.microsoft.com/office/drawing/2014/main" val="674134862"/>
                    </a:ext>
                  </a:extLst>
                </a:gridCol>
                <a:gridCol w="1532688">
                  <a:extLst>
                    <a:ext uri="{9D8B030D-6E8A-4147-A177-3AD203B41FA5}">
                      <a16:colId xmlns:a16="http://schemas.microsoft.com/office/drawing/2014/main" val="3579255710"/>
                    </a:ext>
                  </a:extLst>
                </a:gridCol>
              </a:tblGrid>
              <a:tr h="28471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1.INADEQUATE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2.FAIR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3.GOOD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4.VERY GOOD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5.EXCEPTIONAL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77968"/>
                  </a:ext>
                </a:extLst>
              </a:tr>
              <a:tr h="458747">
                <a:tc>
                  <a:txBody>
                    <a:bodyPr/>
                    <a:lstStyle/>
                    <a:p>
                      <a:r>
                        <a:rPr lang="en-US" sz="1400" dirty="0"/>
                        <a:t>1.How easy to recycle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17623"/>
                  </a:ext>
                </a:extLst>
              </a:tr>
              <a:tr h="655353">
                <a:tc>
                  <a:txBody>
                    <a:bodyPr/>
                    <a:lstStyle/>
                    <a:p>
                      <a:r>
                        <a:rPr lang="en-US" sz="1400" dirty="0"/>
                        <a:t>2.How helpful resources are provides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27892"/>
                  </a:ext>
                </a:extLst>
              </a:tr>
              <a:tr h="851960">
                <a:tc>
                  <a:txBody>
                    <a:bodyPr/>
                    <a:lstStyle/>
                    <a:p>
                      <a:r>
                        <a:rPr lang="en-US" sz="1400" dirty="0"/>
                        <a:t>3.How you are motivated to recycle the old items.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371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D23AE3-0825-3BA5-3AEA-61F3BFEB7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6222"/>
              </p:ext>
            </p:extLst>
          </p:nvPr>
        </p:nvGraphicFramePr>
        <p:xfrm>
          <a:off x="1077060" y="4505715"/>
          <a:ext cx="8128000" cy="217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40229221"/>
                    </a:ext>
                  </a:extLst>
                </a:gridCol>
              </a:tblGrid>
              <a:tr h="2175004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              CUE-CARDS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6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dirty="0"/>
                        <a:t>General Information – Identify what items were recycled and user frequency.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dirty="0"/>
                        <a:t> Service Experience – Rate ease, convenience, and communication.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dirty="0"/>
                        <a:t> Motivations &amp; Suggestions – Find out why users participate and gather feedback.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dirty="0"/>
                        <a:t> Optional Demographics – Collect age data for better program targeting.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16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815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3064" y="2659559"/>
            <a:ext cx="8285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latin typeface="Algerian" panose="04020705040A02060702" pitchFamily="82" charset="0"/>
              </a:rPr>
              <a:t>ACTIVITY MAPPING</a:t>
            </a:r>
            <a:endParaRPr lang="en-IN" sz="4400" b="1" i="1" dirty="0">
              <a:latin typeface="Algerian" panose="04020705040A02060702" pitchFamily="8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67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5337" y="2841672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07907-0B3E-448A-B7CE-7EDA57A706E6}"/>
              </a:ext>
            </a:extLst>
          </p:cNvPr>
          <p:cNvSpPr txBox="1"/>
          <p:nvPr/>
        </p:nvSpPr>
        <p:spPr>
          <a:xfrm>
            <a:off x="3644052" y="321897"/>
            <a:ext cx="4795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Algerian" panose="04020705040A02060702" pitchFamily="82" charset="0"/>
              </a:rPr>
              <a:t>ACTIVITY MAPPING</a:t>
            </a:r>
            <a:endParaRPr lang="en-IN" sz="3200" b="1" i="1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243EE-6DA1-9DFA-DDDE-876FE6AB5E1E}"/>
              </a:ext>
            </a:extLst>
          </p:cNvPr>
          <p:cNvSpPr txBox="1"/>
          <p:nvPr/>
        </p:nvSpPr>
        <p:spPr>
          <a:xfrm>
            <a:off x="709127" y="1194318"/>
            <a:ext cx="3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USER JOURNEY MAPPING </a:t>
            </a:r>
            <a:endParaRPr lang="en-IN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F6B59-39A8-DEC8-257E-E2A84093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89" y="1588695"/>
            <a:ext cx="1833106" cy="1374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212B9-C25B-A33B-AE9E-AF5EDCE3F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955" y="1185906"/>
            <a:ext cx="1440031" cy="1494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B7DAF-1827-6E8C-D4FE-B41DD97DE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626" y="1159987"/>
            <a:ext cx="1563060" cy="1442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50F0C-7FBE-FCC6-F2FF-F66E77F82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853" y="4642183"/>
            <a:ext cx="1941066" cy="173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4EA40-9036-8B04-4CA0-063F8A8B1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470" y="5075342"/>
            <a:ext cx="1794654" cy="1505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C3171-92B7-6346-B2FF-69E4B736F3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81" y="4442517"/>
            <a:ext cx="1833106" cy="1653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0EBE69-5E64-0631-C9DF-DE4089D36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7128" y="3024568"/>
            <a:ext cx="2549784" cy="165357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CB633F-E7A1-D4FA-F8FC-A2DF0B3A21C6}"/>
              </a:ext>
            </a:extLst>
          </p:cNvPr>
          <p:cNvSpPr/>
          <p:nvPr/>
        </p:nvSpPr>
        <p:spPr>
          <a:xfrm>
            <a:off x="3377682" y="1881156"/>
            <a:ext cx="1440031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C8E71DB-A144-6C2C-D6AA-35E1BFE23CB1}"/>
              </a:ext>
            </a:extLst>
          </p:cNvPr>
          <p:cNvSpPr/>
          <p:nvPr/>
        </p:nvSpPr>
        <p:spPr>
          <a:xfrm>
            <a:off x="6755363" y="1791478"/>
            <a:ext cx="1759183" cy="45901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D8AB466-6B66-CFFB-97A9-BD226D463916}"/>
              </a:ext>
            </a:extLst>
          </p:cNvPr>
          <p:cNvSpPr/>
          <p:nvPr/>
        </p:nvSpPr>
        <p:spPr>
          <a:xfrm rot="5200543">
            <a:off x="9219596" y="3211004"/>
            <a:ext cx="1483568" cy="4932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06B8775-1264-70C2-64FF-966C3DE34DA9}"/>
              </a:ext>
            </a:extLst>
          </p:cNvPr>
          <p:cNvSpPr/>
          <p:nvPr/>
        </p:nvSpPr>
        <p:spPr>
          <a:xfrm rot="10800000">
            <a:off x="7128588" y="5430416"/>
            <a:ext cx="2369975" cy="45901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735845A-0FB6-E0D1-13B5-21C01C7C32C1}"/>
              </a:ext>
            </a:extLst>
          </p:cNvPr>
          <p:cNvSpPr/>
          <p:nvPr/>
        </p:nvSpPr>
        <p:spPr>
          <a:xfrm rot="5564008">
            <a:off x="3659790" y="4805643"/>
            <a:ext cx="518686" cy="189350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D7C5B9B9-F212-2703-6491-1D280E4A7FEA}"/>
              </a:ext>
            </a:extLst>
          </p:cNvPr>
          <p:cNvSpPr/>
          <p:nvPr/>
        </p:nvSpPr>
        <p:spPr>
          <a:xfrm>
            <a:off x="1657156" y="3393731"/>
            <a:ext cx="2336248" cy="1002777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5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3064" y="2659559"/>
            <a:ext cx="8285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Baskerville Old Face" panose="02020602080505020303" pitchFamily="18" charset="0"/>
              </a:rPr>
              <a:t> </a:t>
            </a:r>
            <a:r>
              <a:rPr lang="en-US" sz="4400" b="1" i="1" dirty="0">
                <a:latin typeface="Algerian" panose="04020705040A02060702" pitchFamily="82" charset="0"/>
              </a:rPr>
              <a:t>PORSONAS AND OIOR TABLE</a:t>
            </a:r>
            <a:endParaRPr lang="en-IN" sz="4400" b="1" i="1" dirty="0">
              <a:latin typeface="Algerian" panose="04020705040A02060702" pitchFamily="8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18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5337" y="2841672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B79B1-1989-AC77-EF64-B473AA1AF306}"/>
              </a:ext>
            </a:extLst>
          </p:cNvPr>
          <p:cNvSpPr txBox="1"/>
          <p:nvPr/>
        </p:nvSpPr>
        <p:spPr>
          <a:xfrm>
            <a:off x="4180114" y="346658"/>
            <a:ext cx="602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Algerian" panose="04020705040A02060702" pitchFamily="82" charset="0"/>
              </a:rPr>
              <a:t>PORSONAS AND OIOR TABLE</a:t>
            </a:r>
            <a:endParaRPr lang="en-IN" sz="2800" b="1" i="1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A3316-B2C8-DAD1-4362-10083E5187C2}"/>
              </a:ext>
            </a:extLst>
          </p:cNvPr>
          <p:cNvSpPr txBox="1"/>
          <p:nvPr/>
        </p:nvSpPr>
        <p:spPr>
          <a:xfrm>
            <a:off x="755780" y="1380931"/>
            <a:ext cx="9088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MANUFACTURERS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1.Access recycled materials for unique, eco-friendly artworks and designs.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2.Reduce waste by reusing discarded items creatively.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77E6F7-0C0A-9996-E783-B227CA32D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67430"/>
              </p:ext>
            </p:extLst>
          </p:nvPr>
        </p:nvGraphicFramePr>
        <p:xfrm>
          <a:off x="905068" y="2517222"/>
          <a:ext cx="9302620" cy="396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655">
                  <a:extLst>
                    <a:ext uri="{9D8B030D-6E8A-4147-A177-3AD203B41FA5}">
                      <a16:colId xmlns:a16="http://schemas.microsoft.com/office/drawing/2014/main" val="3604617064"/>
                    </a:ext>
                  </a:extLst>
                </a:gridCol>
                <a:gridCol w="2325655">
                  <a:extLst>
                    <a:ext uri="{9D8B030D-6E8A-4147-A177-3AD203B41FA5}">
                      <a16:colId xmlns:a16="http://schemas.microsoft.com/office/drawing/2014/main" val="1928082851"/>
                    </a:ext>
                  </a:extLst>
                </a:gridCol>
                <a:gridCol w="2325655">
                  <a:extLst>
                    <a:ext uri="{9D8B030D-6E8A-4147-A177-3AD203B41FA5}">
                      <a16:colId xmlns:a16="http://schemas.microsoft.com/office/drawing/2014/main" val="1253391106"/>
                    </a:ext>
                  </a:extLst>
                </a:gridCol>
                <a:gridCol w="2325655">
                  <a:extLst>
                    <a:ext uri="{9D8B030D-6E8A-4147-A177-3AD203B41FA5}">
                      <a16:colId xmlns:a16="http://schemas.microsoft.com/office/drawing/2014/main" val="882025908"/>
                    </a:ext>
                  </a:extLst>
                </a:gridCol>
              </a:tblGrid>
              <a:tr h="5245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OBSERVATION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INFERENCE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OPPURTUNITY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RECOMENDATION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86023"/>
                  </a:ext>
                </a:extLst>
              </a:tr>
              <a:tr h="1035698">
                <a:tc>
                  <a:txBody>
                    <a:bodyPr/>
                    <a:lstStyle/>
                    <a:p>
                      <a:r>
                        <a:rPr lang="en-US" sz="1600" dirty="0"/>
                        <a:t>Reduces Waste: Recycling minimizes landfill use and pollution.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Extends Product Life: Recycling gives new purpose to old items.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Products Creation: Old items can be transformed into valuable goods.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Sort Waste Properly: Separate recyclables from regular trash.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335478"/>
                  </a:ext>
                </a:extLst>
              </a:tr>
              <a:tr h="1063689">
                <a:tc>
                  <a:txBody>
                    <a:bodyPr/>
                    <a:lstStyle/>
                    <a:p>
                      <a:r>
                        <a:rPr lang="en-US" sz="1600" dirty="0"/>
                        <a:t>Saves Resources: It conserves raw materials like metals and wood.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Reduces Environmental Harm: It limits waste and pollution.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Business Opportunities: Encourages startups in recycling and resale markets.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600" dirty="0"/>
                        <a:t>Promote Upcycling: Encourage creative reuse of old items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47953"/>
                  </a:ext>
                </a:extLst>
              </a:tr>
              <a:tr h="1091682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Creates Jobs: Recycling industries generate employment</a:t>
                      </a:r>
                    </a:p>
                    <a:p>
                      <a:pPr algn="l"/>
                      <a:r>
                        <a:rPr lang="en-US" sz="1600" dirty="0"/>
                        <a:t> opportunities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Promotes Sustainability: Conserves resources for future </a:t>
                      </a:r>
                    </a:p>
                    <a:p>
                      <a:r>
                        <a:rPr lang="en-US" sz="1600" dirty="0"/>
                        <a:t>use.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Community Engagement: Promotes eco-friendly practices and </a:t>
                      </a:r>
                    </a:p>
                    <a:p>
                      <a:r>
                        <a:rPr lang="en-US" sz="1600" dirty="0"/>
                        <a:t>awareness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 Recycling Programs: Participate in local recycling initiatives.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3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5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A222-181F-3EF8-C508-18B28C54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238C964-68E8-B909-FD5F-E6C3C226D28D}"/>
              </a:ext>
            </a:extLst>
          </p:cNvPr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1919B-2652-B43A-052E-7E3CE2A1FC2B}"/>
              </a:ext>
            </a:extLst>
          </p:cNvPr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87FF86-55AB-0AD5-5ABE-2E6E1FA4DCE1}"/>
              </a:ext>
            </a:extLst>
          </p:cNvPr>
          <p:cNvSpPr txBox="1"/>
          <p:nvPr/>
        </p:nvSpPr>
        <p:spPr>
          <a:xfrm>
            <a:off x="5585337" y="2841672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BC9157E-516E-3444-A954-F096E201BA9B}"/>
              </a:ext>
            </a:extLst>
          </p:cNvPr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E76F5D6-3DC9-46CC-CC36-DCA30A8A0DB2}"/>
              </a:ext>
            </a:extLst>
          </p:cNvPr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FE065-E1E2-954C-D263-7F9F190199AC}"/>
              </a:ext>
            </a:extLst>
          </p:cNvPr>
          <p:cNvSpPr txBox="1"/>
          <p:nvPr/>
        </p:nvSpPr>
        <p:spPr>
          <a:xfrm>
            <a:off x="3471419" y="344359"/>
            <a:ext cx="6027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Algerian" panose="04020705040A02060702" pitchFamily="82" charset="0"/>
              </a:rPr>
              <a:t>Prototype screenshots</a:t>
            </a:r>
            <a:endParaRPr lang="en-IN" sz="2800" b="1" i="1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25486-FD99-2D2B-EEA5-48B12865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22" r="21191"/>
          <a:stretch/>
        </p:blipFill>
        <p:spPr>
          <a:xfrm>
            <a:off x="444218" y="1380931"/>
            <a:ext cx="2696546" cy="225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F22A9-6227-957C-ED3C-9EDD37A09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19" y="1541377"/>
            <a:ext cx="5190379" cy="1970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15DD23-EE32-DF9A-3ECC-0BABB047D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43" y="4085070"/>
            <a:ext cx="3881535" cy="197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13A5BA-2F9A-7E34-7C57-06A7DB0AE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316" y="4085070"/>
            <a:ext cx="3669368" cy="1970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18F16-D516-74CB-911C-36DB03309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366" y="2025749"/>
            <a:ext cx="2589894" cy="3211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1EAF48-2530-ECAE-ADA2-7E353FECE284}"/>
              </a:ext>
            </a:extLst>
          </p:cNvPr>
          <p:cNvSpPr txBox="1"/>
          <p:nvPr/>
        </p:nvSpPr>
        <p:spPr>
          <a:xfrm>
            <a:off x="1101802" y="1104892"/>
            <a:ext cx="22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USER NAME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BBAA4D-3F3A-0A1F-21B7-7219D5B057BD}"/>
              </a:ext>
            </a:extLst>
          </p:cNvPr>
          <p:cNvSpPr txBox="1"/>
          <p:nvPr/>
        </p:nvSpPr>
        <p:spPr>
          <a:xfrm>
            <a:off x="4261316" y="1172045"/>
            <a:ext cx="36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OPTIONS AVAILABLE IN OUR APP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0971E-CEE2-9D59-FDEA-1D7707C3C6B2}"/>
              </a:ext>
            </a:extLst>
          </p:cNvPr>
          <p:cNvSpPr txBox="1"/>
          <p:nvPr/>
        </p:nvSpPr>
        <p:spPr>
          <a:xfrm>
            <a:off x="9110105" y="1380931"/>
            <a:ext cx="280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STATS ACCORDING TO WASTE EXPOSURE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82237-0640-560F-F6E7-602937717A54}"/>
              </a:ext>
            </a:extLst>
          </p:cNvPr>
          <p:cNvSpPr txBox="1"/>
          <p:nvPr/>
        </p:nvSpPr>
        <p:spPr>
          <a:xfrm>
            <a:off x="274084" y="3733394"/>
            <a:ext cx="405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ALERT REMAINDERS AND CHECKBOX</a:t>
            </a:r>
            <a:endParaRPr lang="en-IN" sz="1600" dirty="0"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E7D19-49AA-8BCE-8405-56A46BAC7743}"/>
              </a:ext>
            </a:extLst>
          </p:cNvPr>
          <p:cNvSpPr txBox="1"/>
          <p:nvPr/>
        </p:nvSpPr>
        <p:spPr>
          <a:xfrm>
            <a:off x="4157578" y="3763193"/>
            <a:ext cx="566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SMALL AWARNESS AMONG WASTE MANAGEMENT </a:t>
            </a:r>
            <a:endParaRPr lang="en-IN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76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5207" y="3815917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70%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2166" y="3446585"/>
            <a:ext cx="6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5337" y="2841672"/>
            <a:ext cx="70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0734260" y="0"/>
            <a:ext cx="1457740" cy="99982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6" name="Freeform 6"/>
          <p:cNvSpPr/>
          <p:nvPr/>
        </p:nvSpPr>
        <p:spPr>
          <a:xfrm>
            <a:off x="0" y="0"/>
            <a:ext cx="3140764" cy="1062649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5A0A7-03BB-62D4-72E0-E3E7F001C427}"/>
              </a:ext>
            </a:extLst>
          </p:cNvPr>
          <p:cNvSpPr txBox="1"/>
          <p:nvPr/>
        </p:nvSpPr>
        <p:spPr>
          <a:xfrm>
            <a:off x="3666931" y="429208"/>
            <a:ext cx="4963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Algerian" panose="04020705040A02060702" pitchFamily="82" charset="0"/>
              </a:rPr>
              <a:t>FULL REFERNCE AND ACKNOWLWDGEMENT</a:t>
            </a:r>
            <a:endParaRPr lang="en-IN" sz="2800" b="1" i="1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D0FF2-A58D-98FF-BD5E-34068DE4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16" y="1285292"/>
            <a:ext cx="7620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595E5-A30A-9004-F1A7-C9DDA9DAC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627" y="4185249"/>
            <a:ext cx="2845398" cy="22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61109" y="2622900"/>
            <a:ext cx="6523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BRAIN STROMING</a:t>
            </a:r>
            <a:endParaRPr lang="en-GB" sz="4800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" name="Freeform 6"/>
          <p:cNvSpPr/>
          <p:nvPr/>
        </p:nvSpPr>
        <p:spPr>
          <a:xfrm>
            <a:off x="0" y="-5437"/>
            <a:ext cx="4340180" cy="1035747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8"/>
          <p:cNvSpPr/>
          <p:nvPr/>
        </p:nvSpPr>
        <p:spPr>
          <a:xfrm>
            <a:off x="10953389" y="-5437"/>
            <a:ext cx="1238611" cy="1138778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0169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7240" y="199428"/>
            <a:ext cx="3374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Baskerville Old Face" panose="02020602080505020303" pitchFamily="18" charset="0"/>
                <a:cs typeface="Andalus" panose="02020603050405020304" pitchFamily="18" charset="-78"/>
              </a:rPr>
              <a:t>KEYWORDS</a:t>
            </a:r>
            <a:endParaRPr lang="en-GB" sz="4000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4858" y="1625733"/>
            <a:ext cx="69827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WASTE SORTING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RECYCLING INCENTIVES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END OF LIFE PRODUCTS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RECYCLING EDUCATION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ENVIRONMENTAL RESPONSIBLE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RESOURCE EFFICIENCY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RECYCLING RATES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INDUSTRIAL RECYCLING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MUNICIPAL RECYCLING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Baskerville Old Face" panose="02020602080505020303" pitchFamily="18" charset="0"/>
                <a:cs typeface="Andalus" panose="02020603050405020304" pitchFamily="18" charset="-78"/>
              </a:rPr>
              <a:t> RECYCLING INDUSTRY</a:t>
            </a:r>
            <a:endParaRPr lang="en-GB" sz="2800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" y="-5438"/>
            <a:ext cx="3884377" cy="1121303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8"/>
          <p:cNvSpPr/>
          <p:nvPr/>
        </p:nvSpPr>
        <p:spPr>
          <a:xfrm>
            <a:off x="10509161" y="-5438"/>
            <a:ext cx="1682839" cy="1434993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2" descr="Keywords Stock Photos, Royalty Free Keywords Images | Depositpho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6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emium Photo | Composition of trash for recycling on blue background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33517" y="1302885"/>
            <a:ext cx="1944710" cy="6439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333517" y="2344782"/>
            <a:ext cx="1944710" cy="7083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23092" y="1326692"/>
            <a:ext cx="1944710" cy="643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3092" y="2344783"/>
            <a:ext cx="1944710" cy="721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312687" y="3534454"/>
            <a:ext cx="1944710" cy="6697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732887" y="5690055"/>
            <a:ext cx="2125014" cy="6053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732887" y="1315234"/>
            <a:ext cx="2125014" cy="663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23091" y="3470838"/>
            <a:ext cx="1944710" cy="6310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80621" y="5698679"/>
            <a:ext cx="1944710" cy="656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732887" y="2357662"/>
            <a:ext cx="2125014" cy="695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23091" y="4566203"/>
            <a:ext cx="1944710" cy="6954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332607" y="5687974"/>
            <a:ext cx="1944710" cy="6181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32887" y="3474801"/>
            <a:ext cx="2125014" cy="6697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683273" y="4632202"/>
            <a:ext cx="2125014" cy="643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332607" y="4594207"/>
            <a:ext cx="1944710" cy="643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261918" y="1321419"/>
            <a:ext cx="152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Plastic</a:t>
            </a:r>
          </a:p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2373" y="2392117"/>
            <a:ext cx="152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Glass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2373" y="3475788"/>
            <a:ext cx="119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Paper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1045" y="4635020"/>
            <a:ext cx="137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Textile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9814" y="5669542"/>
            <a:ext cx="152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Metal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8689" y="1268240"/>
            <a:ext cx="15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Battery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66086" y="2405522"/>
            <a:ext cx="15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 Policies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5733" y="3567632"/>
            <a:ext cx="147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Landfill diversion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6086" y="4611432"/>
            <a:ext cx="15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Waste Reduction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2715" y="5703927"/>
            <a:ext cx="147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 </a:t>
            </a:r>
            <a:r>
              <a:rPr lang="en-IN" dirty="0" err="1">
                <a:latin typeface="Baskerville Old Face" panose="02020602080505020303" pitchFamily="18" charset="0"/>
                <a:cs typeface="Andalus" panose="02020603050405020304" pitchFamily="18" charset="-78"/>
              </a:rPr>
              <a:t>Awarness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31265" y="1309505"/>
            <a:ext cx="14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Organic 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8241" y="2408067"/>
            <a:ext cx="157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Resource recover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22472" y="3626799"/>
            <a:ext cx="134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E-Waste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20307" y="4616323"/>
            <a:ext cx="136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Screen Material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28771" y="5853445"/>
            <a:ext cx="179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Bio- degradable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61357" y="1284960"/>
            <a:ext cx="2137894" cy="6632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254915" y="2328058"/>
            <a:ext cx="2145941" cy="7103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8262963" y="3449331"/>
            <a:ext cx="2137894" cy="6741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8261357" y="4579082"/>
            <a:ext cx="2144335" cy="6696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8254916" y="5639969"/>
            <a:ext cx="2144335" cy="6053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8511192" y="1431924"/>
            <a:ext cx="17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Waste Sorting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74815" y="2392117"/>
            <a:ext cx="139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Collection Program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87967" y="3577624"/>
            <a:ext cx="1712890" cy="37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 Bin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05647" y="4729265"/>
            <a:ext cx="180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 Rates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5620" y="5757956"/>
            <a:ext cx="183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Green initiation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7" name="Freeform 6"/>
          <p:cNvSpPr/>
          <p:nvPr/>
        </p:nvSpPr>
        <p:spPr>
          <a:xfrm>
            <a:off x="0" y="0"/>
            <a:ext cx="3940935" cy="1011682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8" name="Freeform 8"/>
          <p:cNvSpPr/>
          <p:nvPr/>
        </p:nvSpPr>
        <p:spPr>
          <a:xfrm>
            <a:off x="10560676" y="-5437"/>
            <a:ext cx="1631324" cy="1273678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590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tate-of-Art Medical Waste Disposal for Operational Excellence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48"/>
            <a:ext cx="12192001" cy="65642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3189" y="1596980"/>
            <a:ext cx="1790163" cy="5795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043189" y="2614411"/>
            <a:ext cx="1790163" cy="6375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43189" y="3689797"/>
            <a:ext cx="1790163" cy="643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43189" y="5930723"/>
            <a:ext cx="1790163" cy="6181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43189" y="4823139"/>
            <a:ext cx="1790163" cy="6181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210614" y="1596980"/>
            <a:ext cx="162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Repurposed Art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645" y="2730321"/>
            <a:ext cx="167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Zero 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5840" y="3859507"/>
            <a:ext cx="1442434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Eco-Design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7887" y="4947566"/>
            <a:ext cx="12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Upcycled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0614" y="6055150"/>
            <a:ext cx="15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D</a:t>
            </a:r>
            <a:r>
              <a:rPr lang="en-GB" dirty="0">
                <a:latin typeface="Baskerville Old Face" panose="02020602080505020303" pitchFamily="18" charset="0"/>
                <a:cs typeface="Andalus" panose="02020603050405020304" pitchFamily="18" charset="-78"/>
              </a:rPr>
              <a:t>IY upcycling</a:t>
            </a:r>
            <a:endParaRPr lang="en-IN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06838" y="1596980"/>
            <a:ext cx="1777286" cy="579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206838" y="2596234"/>
            <a:ext cx="1777286" cy="637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206838" y="3706467"/>
            <a:ext cx="1777286" cy="6439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206838" y="4823139"/>
            <a:ext cx="1777286" cy="6181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206838" y="5930723"/>
            <a:ext cx="1777287" cy="6181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550794" y="1596980"/>
            <a:ext cx="1777284" cy="579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3400020" y="1596980"/>
            <a:ext cx="188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Post Consumer    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58355" y="2663015"/>
            <a:ext cx="177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Environmental impact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5250" y="3861791"/>
            <a:ext cx="140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Reuse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0794" y="2614411"/>
            <a:ext cx="1777284" cy="637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5550794" y="3706467"/>
            <a:ext cx="1777284" cy="6272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550795" y="4823139"/>
            <a:ext cx="1777284" cy="618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5550794" y="5958560"/>
            <a:ext cx="1777284" cy="5903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7959144" y="1653038"/>
            <a:ext cx="1918952" cy="57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7959144" y="2623499"/>
            <a:ext cx="1918952" cy="619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7959144" y="3691693"/>
            <a:ext cx="1918952" cy="643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7959144" y="4823139"/>
            <a:ext cx="1918952" cy="6181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7959144" y="5958560"/>
            <a:ext cx="1918952" cy="5903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3400021" y="4947566"/>
            <a:ext cx="140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End of life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00021" y="5958560"/>
            <a:ext cx="140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Collection program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37537" y="1596980"/>
            <a:ext cx="146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Circular </a:t>
            </a:r>
          </a:p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Economy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6704" y="2748497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Second hand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34130" y="3863662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Salvaging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6704" y="4947566"/>
            <a:ext cx="163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Reclamation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4963" y="6097059"/>
            <a:ext cx="139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Repair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55358" y="1766665"/>
            <a:ext cx="162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Antique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71268" y="2792431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Vintage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77707" y="3827103"/>
            <a:ext cx="108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Resale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55358" y="4947566"/>
            <a:ext cx="162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Clutter-free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48917" y="6055150"/>
            <a:ext cx="226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Baskerville Old Face" panose="02020602080505020303" pitchFamily="18" charset="0"/>
                <a:cs typeface="Andalus" panose="02020603050405020304" pitchFamily="18" charset="-78"/>
              </a:rPr>
              <a:t>Thrift stores</a:t>
            </a:r>
          </a:p>
        </p:txBody>
      </p:sp>
      <p:sp>
        <p:nvSpPr>
          <p:cNvPr id="46" name="Freeform 6"/>
          <p:cNvSpPr/>
          <p:nvPr/>
        </p:nvSpPr>
        <p:spPr>
          <a:xfrm>
            <a:off x="-12879" y="-8555"/>
            <a:ext cx="4069723" cy="937983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7" name="Freeform 8"/>
          <p:cNvSpPr/>
          <p:nvPr/>
        </p:nvSpPr>
        <p:spPr>
          <a:xfrm>
            <a:off x="10779616" y="-5438"/>
            <a:ext cx="1412383" cy="1087263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8903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5 Types of Waste | Reel Paper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37"/>
            <a:ext cx="12191999" cy="6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13113" y="37503"/>
            <a:ext cx="6181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ndalus" panose="02020603050405020304" pitchFamily="18" charset="-78"/>
                <a:cs typeface="Andalus" panose="02020603050405020304" pitchFamily="18" charset="-78"/>
              </a:rPr>
              <a:t>Sorting and Affinity Link</a:t>
            </a:r>
            <a:endParaRPr lang="en-GB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159146" y="1041985"/>
            <a:ext cx="1429555" cy="850006"/>
          </a:xfrm>
          <a:prstGeom prst="wedgeRoundRectCallou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ular Callout 6"/>
          <p:cNvSpPr/>
          <p:nvPr/>
        </p:nvSpPr>
        <p:spPr>
          <a:xfrm>
            <a:off x="3718774" y="1033387"/>
            <a:ext cx="1416676" cy="85000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ular Callout 7"/>
          <p:cNvSpPr/>
          <p:nvPr/>
        </p:nvSpPr>
        <p:spPr>
          <a:xfrm>
            <a:off x="6389529" y="1011731"/>
            <a:ext cx="1545466" cy="850006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ular Callout 8"/>
          <p:cNvSpPr/>
          <p:nvPr/>
        </p:nvSpPr>
        <p:spPr>
          <a:xfrm>
            <a:off x="9175695" y="1065579"/>
            <a:ext cx="1519708" cy="850006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068946" y="2094047"/>
            <a:ext cx="1427539" cy="6439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030310" y="2903706"/>
            <a:ext cx="1466175" cy="68258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068946" y="3775351"/>
            <a:ext cx="1427540" cy="62119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1068946" y="4585609"/>
            <a:ext cx="1427540" cy="57954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68946" y="5305421"/>
            <a:ext cx="1427541" cy="59242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209101" y="1028926"/>
            <a:ext cx="163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 and Waste Management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4822" y="2115009"/>
            <a:ext cx="141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Plastic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7905" y="3074589"/>
            <a:ext cx="12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1345" y="3787620"/>
            <a:ext cx="134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Paper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3150" y="4572007"/>
            <a:ext cx="133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Glass Recycling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4822" y="5426479"/>
            <a:ext cx="138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E-Waste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68945" y="6063105"/>
            <a:ext cx="1427541" cy="6210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1244822" y="6063105"/>
            <a:ext cx="159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ndalus" panose="02020603050405020304" pitchFamily="18" charset="-78"/>
                <a:cs typeface="Andalus" panose="02020603050405020304" pitchFamily="18" charset="-78"/>
              </a:rPr>
              <a:t>Landfill Diversion</a:t>
            </a:r>
            <a:endParaRPr lang="en-GB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18774" y="2141076"/>
            <a:ext cx="1416676" cy="68954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718774" y="3008514"/>
            <a:ext cx="1416676" cy="6825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718774" y="3847670"/>
            <a:ext cx="1416676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718774" y="4657004"/>
            <a:ext cx="1416676" cy="6484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726239" y="1090078"/>
            <a:ext cx="168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Upcycling and Repurposing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00883" y="3153784"/>
            <a:ext cx="111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Vintage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4031" y="3868490"/>
            <a:ext cx="172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Eco-friendly Practices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3742" y="4799094"/>
            <a:ext cx="228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Eco-Projects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713743" y="5534803"/>
            <a:ext cx="1421708" cy="6461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3817381" y="5579527"/>
            <a:ext cx="163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Sustainable </a:t>
            </a:r>
          </a:p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Materials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389529" y="2094046"/>
            <a:ext cx="1545466" cy="6512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6389529" y="2851244"/>
            <a:ext cx="1545466" cy="61267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6389529" y="3634898"/>
            <a:ext cx="1545466" cy="6898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6389529" y="4516741"/>
            <a:ext cx="1545466" cy="64841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6426055" y="5336143"/>
            <a:ext cx="1545466" cy="6400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426055" y="6082141"/>
            <a:ext cx="1545466" cy="6770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426055" y="969868"/>
            <a:ext cx="2174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Sustainable and Environmental impact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54542" y="2119420"/>
            <a:ext cx="153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Renewable Resources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65490" y="2995770"/>
            <a:ext cx="160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Bio-degradable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04043" y="3678454"/>
            <a:ext cx="136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Green Products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30807" y="4678626"/>
            <a:ext cx="12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Eco design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78369" y="5456285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Green Living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0806" y="6225858"/>
            <a:ext cx="145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Zero Waste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189073" y="2094046"/>
            <a:ext cx="1519709" cy="61857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9189073" y="2840032"/>
            <a:ext cx="1519709" cy="6825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9175695" y="3691095"/>
            <a:ext cx="1519708" cy="6463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9146008" y="4478425"/>
            <a:ext cx="1519710" cy="6273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9175695" y="5232749"/>
            <a:ext cx="1519709" cy="6066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9318766" y="1015795"/>
            <a:ext cx="1260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Materials and Products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45949" y="2094385"/>
            <a:ext cx="119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Energy Efficiency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387792" y="3039851"/>
            <a:ext cx="130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Plastic Bags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401171" y="3889726"/>
            <a:ext cx="130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Upcycled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358107" y="4463402"/>
            <a:ext cx="130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DIY Upcycling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85437" y="5235709"/>
            <a:ext cx="96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Food Scraps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9189073" y="6001133"/>
            <a:ext cx="1519709" cy="5940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9630074" y="6134836"/>
            <a:ext cx="13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  <a:cs typeface="Andalus" panose="02020603050405020304" pitchFamily="18" charset="-78"/>
              </a:rPr>
              <a:t>Cans</a:t>
            </a:r>
            <a:endParaRPr lang="en-GB" dirty="0"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cxnSp>
        <p:nvCxnSpPr>
          <p:cNvPr id="63" name="Curved Connector 62"/>
          <p:cNvCxnSpPr>
            <a:endCxn id="25" idx="2"/>
          </p:cNvCxnSpPr>
          <p:nvPr/>
        </p:nvCxnSpPr>
        <p:spPr>
          <a:xfrm rot="16200000" flipH="1">
            <a:off x="2267464" y="2719526"/>
            <a:ext cx="1661912" cy="12407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endCxn id="35" idx="3"/>
          </p:cNvCxnSpPr>
          <p:nvPr/>
        </p:nvCxnSpPr>
        <p:spPr>
          <a:xfrm flipV="1">
            <a:off x="5135450" y="3374191"/>
            <a:ext cx="1480407" cy="88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endCxn id="49" idx="1"/>
          </p:cNvCxnSpPr>
          <p:nvPr/>
        </p:nvCxnSpPr>
        <p:spPr>
          <a:xfrm>
            <a:off x="7903601" y="3079729"/>
            <a:ext cx="1494650" cy="7060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23" idx="2"/>
          </p:cNvCxnSpPr>
          <p:nvPr/>
        </p:nvCxnSpPr>
        <p:spPr>
          <a:xfrm rot="5400000" flipH="1" flipV="1">
            <a:off x="2255924" y="2707990"/>
            <a:ext cx="1684991" cy="12407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endCxn id="38" idx="2"/>
          </p:cNvCxnSpPr>
          <p:nvPr/>
        </p:nvCxnSpPr>
        <p:spPr>
          <a:xfrm rot="16200000" flipH="1">
            <a:off x="4150945" y="3381041"/>
            <a:ext cx="3315850" cy="12343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/>
          <p:nvPr/>
        </p:nvCxnSpPr>
        <p:spPr>
          <a:xfrm rot="5400000" flipH="1" flipV="1">
            <a:off x="6918108" y="3388033"/>
            <a:ext cx="3392480" cy="125407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endCxn id="34" idx="2"/>
          </p:cNvCxnSpPr>
          <p:nvPr/>
        </p:nvCxnSpPr>
        <p:spPr>
          <a:xfrm rot="5400000" flipH="1" flipV="1">
            <a:off x="4019840" y="3551051"/>
            <a:ext cx="3501086" cy="12382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/>
          <p:nvPr/>
        </p:nvCxnSpPr>
        <p:spPr>
          <a:xfrm rot="16200000" flipH="1">
            <a:off x="7215345" y="3119688"/>
            <a:ext cx="2400490" cy="12290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>
            <a:off x="2380357" y="4759373"/>
            <a:ext cx="1393697" cy="12588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6"/>
          <p:cNvSpPr/>
          <p:nvPr/>
        </p:nvSpPr>
        <p:spPr>
          <a:xfrm>
            <a:off x="1" y="11859"/>
            <a:ext cx="3309870" cy="943043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1" name="Freeform 8"/>
          <p:cNvSpPr/>
          <p:nvPr/>
        </p:nvSpPr>
        <p:spPr>
          <a:xfrm>
            <a:off x="10838474" y="-5437"/>
            <a:ext cx="1353526" cy="1095515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3894618" y="2225130"/>
            <a:ext cx="136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Repurposed Art</a:t>
            </a:r>
            <a:endParaRPr lang="en-GB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28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5474" y="2239457"/>
            <a:ext cx="6701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400" dirty="0">
              <a:latin typeface="Baskerville Old Face" panose="02020602080505020303" pitchFamily="18" charset="0"/>
            </a:endParaRPr>
          </a:p>
          <a:p>
            <a:pPr algn="ctr"/>
            <a:r>
              <a:rPr lang="en-IN" sz="4400" dirty="0">
                <a:latin typeface="Baskerville Old Face" panose="02020602080505020303" pitchFamily="18" charset="0"/>
              </a:rPr>
              <a:t>MIND MAPPING</a:t>
            </a:r>
            <a:endParaRPr lang="en-GB" sz="4400" dirty="0">
              <a:latin typeface="Baskerville Old Face" panose="02020602080505020303" pitchFamily="18" charset="0"/>
            </a:endParaRPr>
          </a:p>
        </p:txBody>
      </p:sp>
      <p:sp>
        <p:nvSpPr>
          <p:cNvPr id="5" name="Freeform 8"/>
          <p:cNvSpPr/>
          <p:nvPr/>
        </p:nvSpPr>
        <p:spPr>
          <a:xfrm>
            <a:off x="10959921" y="0"/>
            <a:ext cx="1232078" cy="1068947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6"/>
          <p:cNvSpPr/>
          <p:nvPr/>
        </p:nvSpPr>
        <p:spPr>
          <a:xfrm>
            <a:off x="0" y="1"/>
            <a:ext cx="4082603" cy="1068946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346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nd Map Images, HD Pictures For Free Vectors Download - Lovepik.com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233"/>
            <a:ext cx="12192000" cy="69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199798" y="2866030"/>
            <a:ext cx="1815151" cy="11191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550925" y="2482370"/>
            <a:ext cx="0" cy="4928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564573" y="3875964"/>
            <a:ext cx="0" cy="668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64573" y="2460558"/>
            <a:ext cx="9962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50925" y="4544704"/>
            <a:ext cx="11464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595582" y="2460558"/>
            <a:ext cx="0" cy="5254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95582" y="3875964"/>
            <a:ext cx="0" cy="668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667534" y="2460558"/>
            <a:ext cx="928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667534" y="4544704"/>
            <a:ext cx="928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7697337" y="2113881"/>
            <a:ext cx="2415654" cy="736979"/>
          </a:xfrm>
          <a:prstGeom prst="wedgeRoundRect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ular Callout 37"/>
          <p:cNvSpPr/>
          <p:nvPr/>
        </p:nvSpPr>
        <p:spPr>
          <a:xfrm>
            <a:off x="7874758" y="4162567"/>
            <a:ext cx="2538484" cy="723332"/>
          </a:xfrm>
          <a:prstGeom prst="wedgeRoundRectCallou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ular Callout 38"/>
          <p:cNvSpPr/>
          <p:nvPr/>
        </p:nvSpPr>
        <p:spPr>
          <a:xfrm>
            <a:off x="1985750" y="2341850"/>
            <a:ext cx="2463421" cy="750628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ular Callout 39"/>
          <p:cNvSpPr/>
          <p:nvPr/>
        </p:nvSpPr>
        <p:spPr>
          <a:xfrm>
            <a:off x="1985750" y="4162567"/>
            <a:ext cx="2449773" cy="723332"/>
          </a:xfrm>
          <a:prstGeom prst="wedgeRoundRectCallou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7874758" y="2179028"/>
            <a:ext cx="2538484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Recycling and Waste Management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11236" y="4221538"/>
            <a:ext cx="257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Upcycling and Repurposing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19867" y="4201067"/>
            <a:ext cx="272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Sustainability and Environmental impact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88105" y="2481533"/>
            <a:ext cx="31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Materials and Products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41692" y="295316"/>
            <a:ext cx="2326944" cy="169232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5418161" y="3057814"/>
            <a:ext cx="15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Recycling used Old Things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81022" y="438517"/>
            <a:ext cx="237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Zero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Green Living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Eco-design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Green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Biodegradable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011236" y="5104263"/>
            <a:ext cx="2238232" cy="14603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8011236" y="5118585"/>
            <a:ext cx="2429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Recycling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Class Recycling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Landfill diversion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E-Waste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Plastic Recycling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15398" y="5118585"/>
            <a:ext cx="2210942" cy="147732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2115398" y="5158602"/>
            <a:ext cx="2988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Sustainable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Repurposed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Vintage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Eco-projects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Eco-friendly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2108581" y="803992"/>
            <a:ext cx="2340590" cy="14871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2103872" y="732070"/>
            <a:ext cx="234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Upcycled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Food Scarps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askerville Old Face" panose="02020602080505020303" pitchFamily="18" charset="0"/>
              </a:rPr>
              <a:t>Energy efficiency</a:t>
            </a:r>
            <a:endParaRPr lang="en-GB" dirty="0">
              <a:latin typeface="Baskerville Old Face" panose="02020602080505020303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03" y="5134537"/>
            <a:ext cx="1533739" cy="147658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97" y="911795"/>
            <a:ext cx="401657" cy="7954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50" y="4611362"/>
            <a:ext cx="2343477" cy="42868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357" y="5206370"/>
            <a:ext cx="390580" cy="51442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24" y="5901408"/>
            <a:ext cx="532266" cy="56205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09" y="346728"/>
            <a:ext cx="504895" cy="45726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7" t="17546" r="13955" b="23618"/>
          <a:stretch/>
        </p:blipFill>
        <p:spPr>
          <a:xfrm>
            <a:off x="4899065" y="862607"/>
            <a:ext cx="2163651" cy="1262130"/>
          </a:xfrm>
          <a:prstGeom prst="rect">
            <a:avLst/>
          </a:prstGeom>
        </p:spPr>
      </p:pic>
      <p:sp>
        <p:nvSpPr>
          <p:cNvPr id="41" name="Freeform 8"/>
          <p:cNvSpPr/>
          <p:nvPr/>
        </p:nvSpPr>
        <p:spPr>
          <a:xfrm>
            <a:off x="10908405" y="-65233"/>
            <a:ext cx="1283595" cy="1224332"/>
          </a:xfrm>
          <a:custGeom>
            <a:avLst/>
            <a:gdLst/>
            <a:ahLst/>
            <a:cxnLst/>
            <a:rect l="l" t="t" r="r" b="b"/>
            <a:pathLst>
              <a:path w="2803868" h="2811856">
                <a:moveTo>
                  <a:pt x="0" y="0"/>
                </a:moveTo>
                <a:lnTo>
                  <a:pt x="2803868" y="0"/>
                </a:lnTo>
                <a:lnTo>
                  <a:pt x="2803868" y="2811856"/>
                </a:lnTo>
                <a:lnTo>
                  <a:pt x="0" y="2811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9" name="Freeform 6"/>
          <p:cNvSpPr/>
          <p:nvPr/>
        </p:nvSpPr>
        <p:spPr>
          <a:xfrm>
            <a:off x="2" y="-65233"/>
            <a:ext cx="3013654" cy="879030"/>
          </a:xfrm>
          <a:custGeom>
            <a:avLst/>
            <a:gdLst/>
            <a:ahLst/>
            <a:cxnLst/>
            <a:rect l="l" t="t" r="r" b="b"/>
            <a:pathLst>
              <a:path w="6440247" h="1545363">
                <a:moveTo>
                  <a:pt x="0" y="0"/>
                </a:moveTo>
                <a:lnTo>
                  <a:pt x="6440247" y="0"/>
                </a:lnTo>
                <a:lnTo>
                  <a:pt x="6440247" y="1545363"/>
                </a:lnTo>
                <a:lnTo>
                  <a:pt x="0" y="15453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791477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836</TotalTime>
  <Words>1037</Words>
  <Application>Microsoft Office PowerPoint</Application>
  <PresentationFormat>Widescreen</PresentationFormat>
  <Paragraphs>297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Algerian</vt:lpstr>
      <vt:lpstr>Andalus</vt:lpstr>
      <vt:lpstr>Arial</vt:lpstr>
      <vt:lpstr>Arial Black</vt:lpstr>
      <vt:lpstr>Baskerville Old Face</vt:lpstr>
      <vt:lpstr>Brush Script MT</vt:lpstr>
      <vt:lpstr>Calibri</vt:lpstr>
      <vt:lpstr>Times New Roman</vt:lpstr>
      <vt:lpstr>Trebuchet MS</vt:lpstr>
      <vt:lpstr>Wingdings</vt:lpstr>
      <vt:lpstr>Wingdings 3</vt:lpstr>
      <vt:lpstr>Facet</vt:lpstr>
      <vt:lpstr>  </vt:lpstr>
      <vt:lpstr>RECYCLING USED OLD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Renu</dc:creator>
  <cp:lastModifiedBy>mohemmedsajid18@gmail.com</cp:lastModifiedBy>
  <cp:revision>59</cp:revision>
  <dcterms:created xsi:type="dcterms:W3CDTF">2024-08-08T12:52:55Z</dcterms:created>
  <dcterms:modified xsi:type="dcterms:W3CDTF">2024-12-04T14:15:42Z</dcterms:modified>
</cp:coreProperties>
</file>